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9" r:id="rId6"/>
    <p:sldId id="260" r:id="rId7"/>
    <p:sldId id="280" r:id="rId8"/>
    <p:sldId id="281" r:id="rId9"/>
    <p:sldId id="282" r:id="rId10"/>
    <p:sldId id="283" r:id="rId11"/>
    <p:sldId id="261" r:id="rId12"/>
    <p:sldId id="262" r:id="rId13"/>
    <p:sldId id="263" r:id="rId14"/>
    <p:sldId id="265" r:id="rId15"/>
    <p:sldId id="264" r:id="rId16"/>
    <p:sldId id="266" r:id="rId17"/>
    <p:sldId id="267" r:id="rId18"/>
    <p:sldId id="271" r:id="rId19"/>
    <p:sldId id="274" r:id="rId20"/>
    <p:sldId id="268" r:id="rId21"/>
    <p:sldId id="269" r:id="rId22"/>
    <p:sldId id="272" r:id="rId23"/>
    <p:sldId id="270" r:id="rId24"/>
    <p:sldId id="273" r:id="rId25"/>
    <p:sldId id="275" r:id="rId26"/>
    <p:sldId id="276" r:id="rId27"/>
    <p:sldId id="277" r:id="rId28"/>
    <p:sldId id="284" r:id="rId29"/>
    <p:sldId id="27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3AD5-01AC-4CAB-BC6A-758B736C20EA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133E7-8B28-49A9-9E93-CF569BB2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387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3AD5-01AC-4CAB-BC6A-758B736C20EA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133E7-8B28-49A9-9E93-CF569BB2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130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3AD5-01AC-4CAB-BC6A-758B736C20EA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133E7-8B28-49A9-9E93-CF569BB2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171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3AD5-01AC-4CAB-BC6A-758B736C20EA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133E7-8B28-49A9-9E93-CF569BB2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06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3AD5-01AC-4CAB-BC6A-758B736C20EA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133E7-8B28-49A9-9E93-CF569BB2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055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3AD5-01AC-4CAB-BC6A-758B736C20EA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133E7-8B28-49A9-9E93-CF569BB2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127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3AD5-01AC-4CAB-BC6A-758B736C20EA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133E7-8B28-49A9-9E93-CF569BB2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06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3AD5-01AC-4CAB-BC6A-758B736C20EA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133E7-8B28-49A9-9E93-CF569BB2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983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3AD5-01AC-4CAB-BC6A-758B736C20EA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133E7-8B28-49A9-9E93-CF569BB2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938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3AD5-01AC-4CAB-BC6A-758B736C20EA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133E7-8B28-49A9-9E93-CF569BB2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713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3AD5-01AC-4CAB-BC6A-758B736C20EA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133E7-8B28-49A9-9E93-CF569BB2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255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D3AD5-01AC-4CAB-BC6A-758B736C20EA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133E7-8B28-49A9-9E93-CF569BB2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23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88640"/>
            <a:ext cx="828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«ДЕТСКИЙ САД № 69»</a:t>
            </a:r>
            <a:b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/>
            </a:r>
            <a:b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endParaRPr lang="ru-RU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412776"/>
            <a:ext cx="64807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Презентация проекта</a:t>
            </a:r>
            <a:b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Тема: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Развитие творческих способностей детей с применением нетрадиционных форм рисования</a:t>
            </a:r>
            <a:r>
              <a:rPr lang="ru-RU" sz="2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»</a:t>
            </a:r>
            <a:br>
              <a:rPr lang="ru-RU" sz="2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4869160"/>
            <a:ext cx="81230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Подготовила: </a:t>
            </a:r>
            <a:b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воспитатель высшей </a:t>
            </a:r>
            <a:b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квалификационной категории </a:t>
            </a:r>
            <a:b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Терновская Н.Е.</a:t>
            </a:r>
          </a:p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г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. Дзержинск</a:t>
            </a:r>
          </a:p>
          <a:p>
            <a:pPr algn="ctr"/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2023</a:t>
            </a:r>
            <a: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endParaRPr lang="ru-RU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92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125113" cy="92447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Рекомендации для педагогов и родителей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95536" y="1025145"/>
            <a:ext cx="8359645" cy="4420080"/>
          </a:xfr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i="1" dirty="0">
                <a:latin typeface="Verdana" panose="020B0604030504040204" pitchFamily="34" charset="0"/>
                <a:ea typeface="Verdana" panose="020B0604030504040204" pitchFamily="34" charset="0"/>
              </a:rPr>
              <a:t>Для развития творческих способностей дошкольников необходимо: </a:t>
            </a:r>
            <a:endParaRPr lang="ru-RU" sz="1800" i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18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Создать </a:t>
            </a:r>
            <a:r>
              <a:rPr lang="ru-RU" sz="1800" i="1" dirty="0">
                <a:latin typeface="Verdana" panose="020B0604030504040204" pitchFamily="34" charset="0"/>
                <a:ea typeface="Verdana" panose="020B0604030504040204" pitchFamily="34" charset="0"/>
              </a:rPr>
              <a:t>условия: </a:t>
            </a:r>
            <a:endParaRPr lang="ru-RU" sz="1800" i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П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одготовить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необходимые материалы для творчества и найти время для игры с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ними.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Вызвать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желание у ребенка проявлять инициативу, развивать интерес к окружающему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миру.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Проявлять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терпение к неожиданным идеям и решениям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Поддерживать ребёнка.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Проявлять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интерес к совместной продуктивной деятельности и экспериментированию с художественными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материалами.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Проявлять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симпатию к попыткам ребёнка выразить свои впечатления в продуктивной деятельности и желанию сделать ее понятной для окружающих. </a:t>
            </a:r>
          </a:p>
        </p:txBody>
      </p:sp>
    </p:spTree>
    <p:extLst>
      <p:ext uri="{BB962C8B-B14F-4D97-AF65-F5344CB8AC3E}">
        <p14:creationId xmlns:p14="http://schemas.microsoft.com/office/powerpoint/2010/main" val="493546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6310" y="714208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Для развития творческих способностей детей использовались различные способы нетрадиционного рисования:</a:t>
            </a:r>
            <a:endParaRPr lang="ru-RU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1913258"/>
            <a:ext cx="457200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Рисование пальчиками;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Рисование ладошками;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Штампы-печати;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Эстамп – оттиск, отпечатки листьев;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Рисование мыльными пузырями;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Рисование мятой бумагой;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Монотипия;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Кляксография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;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Рисование ватными палочками;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Граттаж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;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Пластилинография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;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восковые мелки (свеча) + акварель;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Рисование пластиковой вилкой.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69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445840"/>
            <a:ext cx="8568952" cy="36933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Рисование ладошками.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/>
            </a:r>
            <a:b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Цель: Учить детей рисовать предметы с использованием нетрадиционной техники рисования ладошкой .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Задачи: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• Воспитывать аккуратность, способность к самовыражению.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• Развивать художественно-творческие способности, эмоциональное восприятие, образное мышление детей. Умение передавать настроение через рисунок посредством использования в работе необходимых художественных материалов и средств.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• Учить детей рисовать  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с помощью кисти руки. Упражнять в подборе цвета для 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создания необходимого эффекта.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3" descr="C:\Users\Надежда\Desktop\мальчик и солнышко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1" t="16931" r="40520" b="19304"/>
          <a:stretch/>
        </p:blipFill>
        <p:spPr bwMode="auto">
          <a:xfrm>
            <a:off x="611560" y="4252936"/>
            <a:ext cx="2295577" cy="2509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Надежда\Desktop\одно солнышко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1523"/>
          <a:stretch/>
        </p:blipFill>
        <p:spPr bwMode="auto">
          <a:xfrm rot="5400000">
            <a:off x="5924248" y="4260068"/>
            <a:ext cx="2472940" cy="2441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Надежда\Desktop\НАТАША 69\ФОТО ТЕХНИКИ\AF9E2674-5A8D-4F91-B3A2-1BC0DD73493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1904" y="4583538"/>
            <a:ext cx="2464167" cy="1848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70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Надежда\Desktop\07C93E54-B309-4479-845B-348D38A8CE8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0" t="8807" r="12500" b="6122"/>
          <a:stretch/>
        </p:blipFill>
        <p:spPr bwMode="auto">
          <a:xfrm rot="5400000">
            <a:off x="1581179" y="696055"/>
            <a:ext cx="5995077" cy="5465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4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Надежда\Desktop\6D848DB7-B46F-4706-9D50-1591AD569CA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02" y="477594"/>
            <a:ext cx="7488832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50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88640"/>
            <a:ext cx="8424936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Рисование 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штампами (</a:t>
            </a:r>
            <a:r>
              <a:rPr lang="ru-RU" b="1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штампинг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)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/>
            </a:r>
            <a:b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Цель: Учить детей рисовать цветы с использованием нетрадиционной техники рисования штампами из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пластилина, из пробки, листьями, шариками и так далее.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/>
            </a:r>
            <a:b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Задачи:</a:t>
            </a:r>
            <a:b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- познакомить детей с техникой рисования штампами;</a:t>
            </a:r>
            <a:b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- учить изготавливать штампы из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пластилина, находить их среди окружающих предметов;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/>
            </a:r>
            <a:b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- совершенствовать мелкую моторику пальцев рук и кистей;</a:t>
            </a:r>
            <a:b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- воспитывать аккуратность при лепке, интерес к процессу изготовления поделок;</a:t>
            </a:r>
            <a:b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- вызвать положительный отклик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на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результаты своего творчества.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/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/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3" descr="C:\Users\Надежда\Desktop\15656EFC-BB6B-4CA2-AF47-44826E18AA2D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4"/>
          <a:stretch/>
        </p:blipFill>
        <p:spPr bwMode="auto">
          <a:xfrm rot="10800000">
            <a:off x="971600" y="3759867"/>
            <a:ext cx="3312368" cy="2806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Надежда\Desktop\3BA29120-A075-469E-9C00-5FEF9FC40FA0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" r="5204" b="6053"/>
          <a:stretch/>
        </p:blipFill>
        <p:spPr bwMode="auto">
          <a:xfrm rot="5400000">
            <a:off x="5111106" y="4156864"/>
            <a:ext cx="2757482" cy="1963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4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Надежда\Desktop\9E7B3FBF-00FA-43FC-A63B-A2E994CCBF1F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98836" y="1331770"/>
            <a:ext cx="5688633" cy="4266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Надежда\Desktop\D4F7F440-5A39-401B-8850-2D68BB7C715F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6762" y="1344543"/>
            <a:ext cx="5674035" cy="4255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47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Надежда\Desktop\527E467D-ABD4-4DA3-AFCE-543347D30B0C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3" r="10483"/>
          <a:stretch/>
        </p:blipFill>
        <p:spPr bwMode="auto">
          <a:xfrm rot="5400000">
            <a:off x="1681846" y="440668"/>
            <a:ext cx="5793744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47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Надежда\Desktop\НАТАША 69\ФОТО ТЕХНИКИ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0628"/>
            <a:ext cx="6144264" cy="6696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Надежда\Desktop\НАТАША 69\ФОТО ТЕХНИКИ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69891" y="954070"/>
            <a:ext cx="4091608" cy="2848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59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3383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1" t="8165" r="27077"/>
          <a:stretch/>
        </p:blipFill>
        <p:spPr bwMode="auto">
          <a:xfrm>
            <a:off x="4355976" y="245164"/>
            <a:ext cx="4516791" cy="6213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Надежда\Desktop\общая папка маминой фигни\82 детсад\2021 2022\ГАЗЕТА\октябрь\РИСУЕМ ОСЕНЬ\20211001_1130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9886"/>
          <a:stretch/>
        </p:blipFill>
        <p:spPr bwMode="auto">
          <a:xfrm>
            <a:off x="323528" y="293055"/>
            <a:ext cx="3704929" cy="2664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9" r="19018"/>
          <a:stretch/>
        </p:blipFill>
        <p:spPr bwMode="auto">
          <a:xfrm>
            <a:off x="323528" y="3346771"/>
            <a:ext cx="3730097" cy="3034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91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-356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07709" y="55068"/>
            <a:ext cx="5928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Информационная характеристика проекта</a:t>
            </a:r>
            <a:endParaRPr lang="ru-RU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259914"/>
              </p:ext>
            </p:extLst>
          </p:nvPr>
        </p:nvGraphicFramePr>
        <p:xfrm>
          <a:off x="287346" y="407423"/>
          <a:ext cx="8568952" cy="6219459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2268430"/>
                <a:gridCol w="6300522"/>
              </a:tblGrid>
              <a:tr h="2816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Наименование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проекта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35244" marR="35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«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Разноцветная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палитра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» 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35244" marR="35244" marT="0" marB="0"/>
                </a:tc>
              </a:tr>
              <a:tr h="2819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Автор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проекта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35244" marR="35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Терновская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Наталия Евгеньевна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35244" marR="35244" marT="0" marB="0"/>
                </a:tc>
              </a:tr>
              <a:tr h="1768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Вид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проекта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35244" marR="35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Творческий,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краткосрочный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35244" marR="35244" marT="0" marB="0"/>
                </a:tc>
              </a:tr>
              <a:tr h="491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Цель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проекта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35244" marR="35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Развитие 	художественно-творческих способностей 	детей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старшего дошкольного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возраста 	посредством 	использования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нетрадиционных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техник рисования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35244" marR="35244" marT="0" marB="0"/>
                </a:tc>
              </a:tr>
              <a:tr h="1754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Задачи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35244" marR="35244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Знакомить детей старшего дошкольного возраста 	с 	нетрадиционными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способами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рисования,  	формировать 	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интерес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с изобразительной деятельности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; 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Способствовать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овладению дошкольниками простейшими техническими приемами работы  с различными изобразительными материалами: 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Побуждать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воспитанников  самостоятельно  применять нетрадиционные техники рисования 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Содействовать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знакомству родителей с нетрадиционными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техниками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	рисования; стимулировать их совместное творчество с детьми.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35244" marR="35244" marT="0" marB="0"/>
                </a:tc>
              </a:tr>
              <a:tr h="15396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Срок и этапы реализации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проекта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35244" marR="35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Сентябрь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2022–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декабрь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2022года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этап – подготовительный: сентябрь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Изучение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и а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нализ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	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научно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исследовательской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методической литературы, интернет – ресурсов по данной проблеме; подбор программно-методического обеспечения по данной проблеме; наглядно-демонстрационного, раздаточного   	материала. 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Разработка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содержания проекта: «Нетрадиционные  способы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рисования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Планирование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предстоящей деятельности.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Социологический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опрос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родителей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35244" marR="3524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05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197346"/>
            <a:ext cx="8640960" cy="42473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Р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исование 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в технике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г</a:t>
            </a:r>
            <a:r>
              <a:rPr lang="ru-RU" b="1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раттаж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.</a:t>
            </a:r>
            <a:b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Цель:</a:t>
            </a:r>
            <a:r>
              <a:rPr lang="ru-RU" b="1" i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познакомить детей с новой техникой изображения – «</a:t>
            </a:r>
            <a:r>
              <a:rPr lang="ru-RU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граттаж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». </a:t>
            </a: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Задачи: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У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чить детей самостоятельно задумывать содержание работы, аккуратно процарапывать палочкой, убирая крошки воска сдуванием.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Закреплять умение рисовать контурный рисунок, дорисовывая дополнительные детали согласно теме.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Соблюдать приблизительные пропорции. Воспитывать неторопливость, аккуратность.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Развивать фантазию, творческие способности, воображение, композиционные умения и навыки.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/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4" descr="C:\Users\Надежда\Desktop\0-02-01-655a31b2088aa90db82269b488996de0fb57b75a0172af6f00194797ab443156_bebea6759346872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1"/>
          <a:stretch/>
        </p:blipFill>
        <p:spPr bwMode="auto">
          <a:xfrm>
            <a:off x="1547664" y="3920499"/>
            <a:ext cx="2448272" cy="2780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Надежда\Desktop\0-02-01-3c4a21f959dd34160cccedaabafc0da0b052c42d62da948dab77efdd30829764_a399b5d1d27c1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/>
          <a:stretch/>
        </p:blipFill>
        <p:spPr bwMode="auto">
          <a:xfrm>
            <a:off x="4788024" y="3907943"/>
            <a:ext cx="3240360" cy="280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61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Надежда\Desktop\0-02-01-ae0c17a3c46c70d994463d961b614cbd634d63ed372e03d8c49b244125dae34d_3caa92bc5ee742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5" b="4056"/>
          <a:stretch/>
        </p:blipFill>
        <p:spPr bwMode="auto">
          <a:xfrm>
            <a:off x="297348" y="476672"/>
            <a:ext cx="4982406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1-98.userapi.com/impg/gb6uSPPg46l0yAlh2DXTpUrP1v6fLiwKRqU-jA/9kyxb3t9d0Q.jpg?size=1280x963&amp;quality=95&amp;sign=1e971a58dd299a30934bdb415e60fa4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" t="10441" r="4775" b="5573"/>
          <a:stretch/>
        </p:blipFill>
        <p:spPr bwMode="auto">
          <a:xfrm>
            <a:off x="5507110" y="249334"/>
            <a:ext cx="3380273" cy="2373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49.userapi.com/impg/N2H8LEfCOnKwI_mJR7CxMlfzD_Xv2YEzcvqh7Q/pEiCbc63OEY.jpg?size=813x1080&amp;quality=95&amp;sign=07ec88dfdf88549d572b1e93ff52c752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" r="11942"/>
          <a:stretch/>
        </p:blipFill>
        <p:spPr bwMode="auto">
          <a:xfrm>
            <a:off x="6014952" y="2815704"/>
            <a:ext cx="2364585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16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6270" y="332655"/>
            <a:ext cx="8064896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Рисование 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нетрадиционной техникой «монотипия»</a:t>
            </a:r>
            <a:b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Цель: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 Создание условий для обогащения и расширения художественного опыта детей с помощью нетрадиционной техники рисования – «монотипия».</a:t>
            </a:r>
          </a:p>
          <a:p>
            <a:pPr algn="just"/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Задачи: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Формировать умение изображать бабочку с помощью нетрадиционной техники рисования – «монотипия»;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Развивать практические навыки получения новых цветов путем смешивания красок;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Воспитывать у детей интерес к изобразительной деятельности.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/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50" name="Picture 2" descr="C:\Users\Надежда\Desktop\IMG202303171751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r="7001" b="8692"/>
          <a:stretch/>
        </p:blipFill>
        <p:spPr bwMode="auto">
          <a:xfrm>
            <a:off x="755576" y="3212976"/>
            <a:ext cx="2405200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Надежда\Desktop\IMG202303171751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13394" r="8179" b="19989"/>
          <a:stretch/>
        </p:blipFill>
        <p:spPr bwMode="auto">
          <a:xfrm>
            <a:off x="5811896" y="3248980"/>
            <a:ext cx="2673788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Надежда\Desktop\IMG_20230317_1955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61048"/>
            <a:ext cx="2071552" cy="1559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82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260648"/>
            <a:ext cx="8568952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Рисование в технике </a:t>
            </a:r>
            <a:r>
              <a:rPr lang="ru-RU" b="1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пластилинография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.</a:t>
            </a:r>
            <a:b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Цель: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 знакомство и закрепление знаний детей о способах рисования пластилином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Задачи: 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/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1. Обучающая: научить детей рисовать пластилином  и выполнять несложные элементы и составлять узоры из этих элементов; 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 2. Познавательная: познакомить детей  с этапами работы над декоративной композицией; 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3. Развивающая: развивать мелкую моторику, развивать координацию пальцев, умение вылепливать, пользуясь разными приемами, стимулировать воображение и фантазию ребенка.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4. Воспитывающая: воспитывать эстетическое отношение к окружающему.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122" name="Picture 2" descr="C:\Users\Надежда\Desktop\НАТАША 69\ФОТО ТЕХНИКИ\A0AC884A-1C60-418F-BED2-47579264096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6912" y="4251751"/>
            <a:ext cx="2549567" cy="191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Надежда\Desktop\НАТАША 69\ФОТО ТЕХНИКИ\096CCBBF-3E4E-4AF7-A957-6F064F29A0CA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1"/>
          <a:stretch/>
        </p:blipFill>
        <p:spPr bwMode="auto">
          <a:xfrm rot="5400000">
            <a:off x="3275870" y="3640277"/>
            <a:ext cx="2693583" cy="2991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3"/>
          <a:stretch/>
        </p:blipFill>
        <p:spPr bwMode="auto">
          <a:xfrm>
            <a:off x="6516216" y="3789040"/>
            <a:ext cx="2206140" cy="2693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6527647"/>
            <a:ext cx="1316386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Подарок маме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6416" y="6529538"/>
            <a:ext cx="246574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Семья Филичевых «Весна»  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30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548680"/>
            <a:ext cx="8352928" cy="36933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Рисование 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ватными палочками.</a:t>
            </a:r>
            <a:b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Цель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: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 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Создание условий для обогащения и расширения художественного опыта детей с помощью нетрадиционной техники.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Задачи: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Учить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детей рисовать ватными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палочками;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Развивать чувство цвета, мелкую моторику; воспитывать интерес к природе и отображению впечатлений в рисунке;.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Совершенствовать умение делать набросок простым карандашом;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Воспитывать эстетическое чувство.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/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https://sun9-22.userapi.com/impg/39XF0Q4ZBrhS_wcIMfOq8-RPYDNPm7Ujh6rYAg/jDcaWz7hR84.jpg?size=2388x1792&amp;quality=96&amp;sign=e13d94dabdee43c714ffda2b321a10b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95079"/>
            <a:ext cx="3358498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736x/d9/a2/2d/d9a22d24bd768c2af1a94d4305012df0--craft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" t="7892" b="5419"/>
          <a:stretch/>
        </p:blipFill>
        <p:spPr bwMode="auto">
          <a:xfrm>
            <a:off x="4716016" y="4195079"/>
            <a:ext cx="3624074" cy="2506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3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548680"/>
            <a:ext cx="8352928" cy="36933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Рисование цветной водой.</a:t>
            </a:r>
            <a:b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Цель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: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 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Создание условий для обогащения и расширения художественного опыта детей с помощью нетрадиционной техники.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Задачи: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Учить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детей рисовать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цветной водой;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Развивать чувство цвета, мелкую моторику; воспитывать интерес к природе и отображению впечатлений;.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Совершенствовать умение владеть предметами нетрадиционной техники;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Воспитывать эстетическое чувство.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/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2" descr="C:\Users\Надежда\Desktop\27418E5F-394F-48C1-88B6-C23286C566B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293096"/>
            <a:ext cx="2123193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Надежда\Desktop\B16E9F64-1C7C-46AB-8DE1-67727D27FD1E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7"/>
          <a:stretch/>
        </p:blipFill>
        <p:spPr bwMode="auto">
          <a:xfrm rot="5400000">
            <a:off x="3058977" y="4320208"/>
            <a:ext cx="2422015" cy="2420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Надежда\Desktop\6F6D31F0-F144-45DB-B3D4-F9986BC483C0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7" r="20564"/>
          <a:stretch/>
        </p:blipFill>
        <p:spPr bwMode="auto">
          <a:xfrm rot="5400000">
            <a:off x="5947564" y="4095917"/>
            <a:ext cx="2405216" cy="285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8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Надежда\Desktop\D7979261-CCAD-4362-8FA4-4105A2E22CD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3744" y="1160747"/>
            <a:ext cx="6048673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dn.culture.ru/images/4739f131-b3d4-5027-8d79-2f0303aeed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1" t="19816" r="12203" b="6618"/>
          <a:stretch/>
        </p:blipFill>
        <p:spPr bwMode="auto">
          <a:xfrm>
            <a:off x="5148064" y="404662"/>
            <a:ext cx="3685534" cy="2664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maam.ru/upload/blogs/d9fd7193d926e3df586f1b51752964e4.jp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9946"/>
          <a:stretch/>
        </p:blipFill>
        <p:spPr bwMode="auto">
          <a:xfrm>
            <a:off x="5148062" y="3468572"/>
            <a:ext cx="3638215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41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247" y="404664"/>
            <a:ext cx="81628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Взаимодействие с родителями,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законными представителями: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«Домашняя мастерская КАЛЯКА - МАЛЯКА»</a:t>
            </a:r>
            <a:endParaRPr lang="ru-RU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098" name="Picture 2" descr="http://klubmama.ru/uploads/posts/2022-08/1660697445_13-klubmama-ru-p-podelki-netraditsionnoi-tekhnikoi-dlya-det-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4" y="1832426"/>
            <a:ext cx="1990997" cy="2481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hool592.ru/wp-content/uploads/a/3/f/a3f07e2a5bc901c1447f2df6e932516e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617" y="1796511"/>
            <a:ext cx="3328673" cy="2496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pg11.ru/userfiles/afisha/events/489/img149457482058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27156"/>
            <a:ext cx="355239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www.maam.ru/upload/blogs/detsad-35156-141259593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509151"/>
            <a:ext cx="2909776" cy="2182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www.edukids.ru/i/foto_Japan/1502art23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101" y="1832426"/>
            <a:ext cx="2689446" cy="1945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www.maam.ru/upload/blogs/detsad-176548-140385475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6"/>
          <a:stretch/>
        </p:blipFill>
        <p:spPr bwMode="auto">
          <a:xfrm>
            <a:off x="279879" y="4453213"/>
            <a:ext cx="1559851" cy="2294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26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02254" y="43384"/>
            <a:ext cx="8352928" cy="677108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 достигнута: был создан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альбом творческих работ с использованием нетрадиционных техник.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Анкета для воспитанников: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kumimoji="0" lang="ru-RU" altLang="ru-RU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Нравится ли вам рисовать?</a:t>
            </a:r>
            <a:endParaRPr kumimoji="0" lang="ru-RU" altLang="ru-RU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1.Нравится рисовать -95%, не знают-5%, не нравится рисовать-0%</a:t>
            </a:r>
            <a:endParaRPr kumimoji="0" lang="ru-RU" alt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Вывод: возрос интерес к изобразительной деятельности.</a:t>
            </a:r>
            <a:endParaRPr kumimoji="0" lang="ru-RU" alt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endParaRPr kumimoji="0" lang="ru-RU" alt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2.Умеете ли вы рисовать?</a:t>
            </a:r>
            <a:endParaRPr kumimoji="0" lang="ru-RU" altLang="ru-RU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Умеют рисовать-90%, немного-5%, не умеют рисовать-5%</a:t>
            </a:r>
            <a:endParaRPr kumimoji="0" lang="ru-RU" alt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Вывод: повысилась самооценка собственного творчества</a:t>
            </a:r>
            <a:endParaRPr kumimoji="0" lang="ru-RU" alt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endParaRPr kumimoji="0" lang="ru-RU" alt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3.Понравилось изображать нетрадиционным способом?</a:t>
            </a:r>
            <a:endParaRPr kumimoji="0" lang="ru-RU" altLang="ru-RU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Понравилось изображать нетрадиционным способом-100%</a:t>
            </a:r>
            <a:endParaRPr kumimoji="0" lang="ru-RU" alt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Вывод: нетрадиционные техники вызывают интерес.</a:t>
            </a:r>
            <a:endParaRPr kumimoji="0" lang="ru-RU" alt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endParaRPr kumimoji="0" lang="ru-RU" alt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4.Хоте ли бы сами придумать необычный способ рисования?</a:t>
            </a:r>
            <a:endParaRPr kumimoji="0" lang="ru-RU" altLang="ru-RU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Хоте ли сами придумать необычный способ рисования-90%, уже пробовали придумывать-54%, не знают-8%</a:t>
            </a:r>
            <a:endParaRPr kumimoji="0" lang="ru-RU" alt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Вывод: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развивается мотивация к экспериментированию с художественными материалами.</a:t>
            </a:r>
            <a:endParaRPr kumimoji="0" lang="ru-RU" alt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ru-RU" altLang="ru-RU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Вывод:</a:t>
            </a:r>
            <a:endParaRPr kumimoji="0" lang="ru-RU" altLang="ru-RU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Приобретая соответствующий опыт рисования в нетрадиционных техниках, и, таким образом, преодолев страх перед неудачей, ребенок в дальнейшем будет получать удовольствие от работы, беспрепятственно переходить к овладению новых техник рисования.</a:t>
            </a:r>
            <a:endParaRPr kumimoji="0" lang="ru-RU" alt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Таким образом, на основе проделанной работы можно сделать вывод, у детей повысился интерес к рисованию. Дети стали творчески всматриваться в окружающий мир, находить разные оттенки, приобрели опыт эстетического восприятия, создают новое, оригинальное, проявляют творчество, фантазию, реализуют свой замысел, и самостоятельно находят средства для воплощения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6" name="AutoShape 2"/>
          <p:cNvSpPr>
            <a:spLocks noChangeAspect="1" noChangeArrowheads="1"/>
          </p:cNvSpPr>
          <p:nvPr/>
        </p:nvSpPr>
        <p:spPr bwMode="auto">
          <a:xfrm>
            <a:off x="127000" y="-974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3"/>
          <p:cNvSpPr>
            <a:spLocks noChangeAspect="1" noChangeArrowheads="1"/>
          </p:cNvSpPr>
          <p:nvPr/>
        </p:nvSpPr>
        <p:spPr bwMode="auto">
          <a:xfrm>
            <a:off x="127000" y="-3651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/>
          <p:cNvSpPr>
            <a:spLocks noChangeAspect="1" noChangeArrowheads="1"/>
          </p:cNvSpPr>
          <p:nvPr/>
        </p:nvSpPr>
        <p:spPr bwMode="auto">
          <a:xfrm>
            <a:off x="1270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/>
          <p:cNvSpPr>
            <a:spLocks noChangeAspect="1" noChangeArrowheads="1"/>
          </p:cNvSpPr>
          <p:nvPr/>
        </p:nvSpPr>
        <p:spPr bwMode="auto">
          <a:xfrm>
            <a:off x="127000" y="854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70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404664"/>
            <a:ext cx="8568952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Литература: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/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1. </a:t>
            </a:r>
            <a:r>
              <a:rPr lang="ru-RU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Акуненок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Т. С. Использование в ДОУ приемов нетрадиционного рисования // Дошкольное образование. – 2010. - №18.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2.Т. С. Комарова «Детское художественное творчество» », М.: </a:t>
            </a:r>
            <a:r>
              <a:rPr lang="ru-RU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Мозайка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-Синтез, 2015г.</a:t>
            </a: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3.Н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. В. Краснощекова «Игры для детей дошкольного возраста», Ростов-на-Дону, Феникс,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2008г.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4. Т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. А.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Кислинская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«Гениальность на кончиках пальцев», электронная библиотека, https://profilib.net/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/>
            </a:r>
            <a:b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5.И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. А. Лыкова «Изобразительное творчество в детском саду» Москва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2010г</a:t>
            </a: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6.А. А. Фатеева «Рисуем без кисточки» Ярославль, Академия развития 2006г.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7. </a:t>
            </a:r>
            <a:r>
              <a:rPr lang="ru-RU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Шклярова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О. В. Рисуйте в нетрадиционной форме // Дошкольное воспитание. – 1995. - №11.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44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-356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0503"/>
          <p:cNvGrpSpPr>
            <a:grpSpLocks/>
          </p:cNvGrpSpPr>
          <p:nvPr/>
        </p:nvGrpSpPr>
        <p:grpSpPr bwMode="auto">
          <a:xfrm>
            <a:off x="5218113" y="565150"/>
            <a:ext cx="44450" cy="708025"/>
            <a:chOff x="0" y="0"/>
            <a:chExt cx="441" cy="7089"/>
          </a:xfrm>
        </p:grpSpPr>
        <p:sp>
          <p:nvSpPr>
            <p:cNvPr id="7" name="Shape 37184"/>
            <p:cNvSpPr>
              <a:spLocks/>
            </p:cNvSpPr>
            <p:nvPr/>
          </p:nvSpPr>
          <p:spPr bwMode="auto">
            <a:xfrm>
              <a:off x="0" y="0"/>
              <a:ext cx="91" cy="7089"/>
            </a:xfrm>
            <a:custGeom>
              <a:avLst/>
              <a:gdLst>
                <a:gd name="T0" fmla="*/ 0 w 9144"/>
                <a:gd name="T1" fmla="*/ 0 h 708965"/>
                <a:gd name="T2" fmla="*/ 9144 w 9144"/>
                <a:gd name="T3" fmla="*/ 0 h 708965"/>
                <a:gd name="T4" fmla="*/ 9144 w 9144"/>
                <a:gd name="T5" fmla="*/ 708965 h 708965"/>
                <a:gd name="T6" fmla="*/ 0 w 9144"/>
                <a:gd name="T7" fmla="*/ 708965 h 708965"/>
                <a:gd name="T8" fmla="*/ 0 w 9144"/>
                <a:gd name="T9" fmla="*/ 0 h 708965"/>
                <a:gd name="T10" fmla="*/ 0 w 9144"/>
                <a:gd name="T11" fmla="*/ 0 h 708965"/>
                <a:gd name="T12" fmla="*/ 9144 w 9144"/>
                <a:gd name="T13" fmla="*/ 708965 h 708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9144" h="708965">
                  <a:moveTo>
                    <a:pt x="0" y="0"/>
                  </a:moveTo>
                  <a:lnTo>
                    <a:pt x="9144" y="0"/>
                  </a:lnTo>
                  <a:lnTo>
                    <a:pt x="9144" y="708965"/>
                  </a:lnTo>
                  <a:lnTo>
                    <a:pt x="0" y="708965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Shape 37185"/>
            <p:cNvSpPr>
              <a:spLocks/>
            </p:cNvSpPr>
            <p:nvPr/>
          </p:nvSpPr>
          <p:spPr bwMode="auto">
            <a:xfrm>
              <a:off x="350" y="0"/>
              <a:ext cx="91" cy="7089"/>
            </a:xfrm>
            <a:custGeom>
              <a:avLst/>
              <a:gdLst>
                <a:gd name="T0" fmla="*/ 0 w 9144"/>
                <a:gd name="T1" fmla="*/ 0 h 708965"/>
                <a:gd name="T2" fmla="*/ 9144 w 9144"/>
                <a:gd name="T3" fmla="*/ 0 h 708965"/>
                <a:gd name="T4" fmla="*/ 9144 w 9144"/>
                <a:gd name="T5" fmla="*/ 708965 h 708965"/>
                <a:gd name="T6" fmla="*/ 0 w 9144"/>
                <a:gd name="T7" fmla="*/ 708965 h 708965"/>
                <a:gd name="T8" fmla="*/ 0 w 9144"/>
                <a:gd name="T9" fmla="*/ 0 h 708965"/>
                <a:gd name="T10" fmla="*/ 0 w 9144"/>
                <a:gd name="T11" fmla="*/ 0 h 708965"/>
                <a:gd name="T12" fmla="*/ 9144 w 9144"/>
                <a:gd name="T13" fmla="*/ 708965 h 708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9144" h="708965">
                  <a:moveTo>
                    <a:pt x="0" y="0"/>
                  </a:moveTo>
                  <a:lnTo>
                    <a:pt x="9144" y="0"/>
                  </a:lnTo>
                  <a:lnTo>
                    <a:pt x="9144" y="708965"/>
                  </a:lnTo>
                  <a:lnTo>
                    <a:pt x="0" y="708965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845859"/>
              </p:ext>
            </p:extLst>
          </p:nvPr>
        </p:nvGraphicFramePr>
        <p:xfrm>
          <a:off x="251520" y="453604"/>
          <a:ext cx="8640960" cy="5695524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2788803"/>
                <a:gridCol w="5852157"/>
              </a:tblGrid>
              <a:tr h="13889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29182" marR="29182" marT="0" marB="0"/>
                </a:tc>
                <a:tc>
                  <a:txBody>
                    <a:bodyPr/>
                    <a:lstStyle/>
                    <a:p>
                      <a:pPr marL="2540" indent="449580" algn="just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II</a:t>
                      </a:r>
                      <a:r>
                        <a:rPr lang="ru-RU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этап – основной: октябрь </a:t>
                      </a:r>
                      <a:r>
                        <a:rPr lang="ru-RU" sz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2022– </a:t>
                      </a:r>
                      <a:r>
                        <a:rPr lang="ru-RU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ноябрь </a:t>
                      </a:r>
                      <a:r>
                        <a:rPr lang="ru-RU" sz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2022. </a:t>
                      </a:r>
                      <a:endParaRPr lang="ru-RU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231140" marR="43815" indent="-228600" algn="just">
                        <a:lnSpc>
                          <a:spcPct val="107000"/>
                        </a:lnSpc>
                        <a:spcAft>
                          <a:spcPts val="155"/>
                        </a:spcAft>
                        <a:buAutoNum type="arabicPeriod"/>
                      </a:pPr>
                      <a:r>
                        <a:rPr lang="ru-RU" sz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Создание </a:t>
                      </a:r>
                      <a:r>
                        <a:rPr lang="ru-RU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условий, способствующих стимулированию развития творческих </a:t>
                      </a:r>
                      <a:r>
                        <a:rPr lang="ru-RU" sz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способностей </a:t>
                      </a:r>
                      <a:r>
                        <a:rPr lang="ru-RU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детей старшей группы. </a:t>
                      </a:r>
                      <a:endParaRPr lang="ru-RU" sz="120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2540" marR="43815" indent="0" algn="just">
                        <a:lnSpc>
                          <a:spcPct val="107000"/>
                        </a:lnSpc>
                        <a:spcAft>
                          <a:spcPts val="155"/>
                        </a:spcAft>
                        <a:buNone/>
                      </a:pPr>
                      <a:r>
                        <a:rPr lang="ru-RU" sz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ru-RU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 Формирование навыков художественной деятельности детей старшего дошкольного возраста, организация совместной деятельности педагога, детей и родителей. </a:t>
                      </a:r>
                    </a:p>
                    <a:p>
                      <a:pPr marL="463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III</a:t>
                      </a:r>
                      <a:r>
                        <a:rPr lang="ru-RU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этап – завершающий: декабрь </a:t>
                      </a:r>
                      <a:r>
                        <a:rPr lang="ru-RU" sz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2022г</a:t>
                      </a:r>
                      <a:r>
                        <a:rPr lang="ru-RU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 </a:t>
                      </a:r>
                    </a:p>
                    <a:p>
                      <a:pPr marL="0" lvl="0" indent="0" fontAlgn="base">
                        <a:lnSpc>
                          <a:spcPct val="117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1.Диагностика </a:t>
                      </a:r>
                      <a:r>
                        <a:rPr lang="ru-RU" sz="12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	эффективности 	проекта: соотнесение 	результатов 	с 	задачами. </a:t>
                      </a:r>
                    </a:p>
                    <a:p>
                      <a:pPr marL="0" lvl="0" indent="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 Презентация </a:t>
                      </a:r>
                      <a:r>
                        <a:rPr lang="ru-RU" sz="12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проекта на различных уровнях. </a:t>
                      </a:r>
                      <a:endParaRPr lang="ru-RU" sz="12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29182" marR="29182" marT="0" marB="0"/>
                </a:tc>
              </a:tr>
              <a:tr h="321276">
                <a:tc gridSpan="2">
                  <a:txBody>
                    <a:bodyPr/>
                    <a:lstStyle/>
                    <a:p>
                      <a:pPr indent="449580" algn="just">
                        <a:lnSpc>
                          <a:spcPct val="119000"/>
                        </a:lnSpc>
                        <a:spcAft>
                          <a:spcPts val="1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29182" marR="2918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07782">
                <a:tc>
                  <a:txBody>
                    <a:bodyPr/>
                    <a:lstStyle/>
                    <a:p>
                      <a:pPr indent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Ожидаемые</a:t>
                      </a:r>
                      <a:r>
                        <a:rPr lang="ru-RU" sz="1200" baseline="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результаты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29182" marR="29182" marT="0" marB="0"/>
                </a:tc>
                <a:tc>
                  <a:txBody>
                    <a:bodyPr/>
                    <a:lstStyle/>
                    <a:p>
                      <a:pPr marL="2540" indent="449580" algn="just">
                        <a:lnSpc>
                          <a:spcPct val="115000"/>
                        </a:lnSpc>
                        <a:spcAft>
                          <a:spcPts val="5"/>
                        </a:spcAft>
                      </a:pPr>
                      <a:r>
                        <a:rPr lang="ru-RU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 результате выполнения проекта будет достигнуто: </a:t>
                      </a:r>
                    </a:p>
                    <a:p>
                      <a:pPr marL="342900" lvl="0" indent="-342900" algn="just" fontAlgn="base">
                        <a:lnSpc>
                          <a:spcPct val="108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ru-RU" sz="12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формирование 	у 	детей 	старшего дошкольного возраста знаний о нетрадиционных способах рисования; </a:t>
                      </a:r>
                    </a:p>
                    <a:p>
                      <a:pPr marL="342900" lvl="0" indent="-342900" algn="just" fontAlgn="base">
                        <a:lnSpc>
                          <a:spcPct val="115000"/>
                        </a:lnSpc>
                        <a:spcAft>
                          <a:spcPts val="15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ru-RU" sz="12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владение дошкольниками простейшими техническими приемами работы  с различными изобразительными материалами; </a:t>
                      </a:r>
                    </a:p>
                    <a:p>
                      <a:pPr marL="342900" lvl="0" indent="-3429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ru-RU" sz="12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умение воспитанников самостоятельно  применять нетрадиционные техники рисования; </a:t>
                      </a:r>
                    </a:p>
                    <a:p>
                      <a:pPr marL="342900" lvl="0" indent="-342900" algn="just" fontAlgn="base">
                        <a:lnSpc>
                          <a:spcPct val="109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ru-RU" sz="12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повышение профессионального уровня и педагогической компетентности педагогов ДОУ по формированию художественно – творческих способностей детей старшего дошкольного возраста посредством использования нетрадиционной техники рисования; </a:t>
                      </a:r>
                    </a:p>
                    <a:p>
                      <a:pPr marL="342900" lvl="0" indent="-342900"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ru-RU" sz="12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повышение компетентности родителей воспитанников в вопросе рисования с использованием нетрадиционной техники, активное участие родителей в совместных творческих проектах. </a:t>
                      </a:r>
                      <a:endParaRPr lang="ru-RU" sz="12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29182" marR="29182" marT="0" marB="0"/>
                </a:tc>
              </a:tr>
              <a:tr h="507989">
                <a:tc>
                  <a:txBody>
                    <a:bodyPr/>
                    <a:lstStyle/>
                    <a:p>
                      <a:pPr indent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Целевые</a:t>
                      </a:r>
                      <a:r>
                        <a:rPr lang="ru-RU" sz="1200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группы проекта</a:t>
                      </a:r>
                      <a:r>
                        <a:rPr lang="en-US" sz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29182" marR="29182" marT="0" marB="0"/>
                </a:tc>
                <a:tc>
                  <a:txBody>
                    <a:bodyPr/>
                    <a:lstStyle/>
                    <a:p>
                      <a:pPr marL="2540" indent="4495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Дети 	старшего 	дошкольного 	возраста,  воспитатели, родители воспитанников.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29182" marR="29182" marT="0" marB="0"/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607709" y="55068"/>
            <a:ext cx="5928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Информационная характеристика проекта</a:t>
            </a:r>
            <a:endParaRPr lang="ru-RU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5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-356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55776" y="518204"/>
            <a:ext cx="4246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Актуальность проекта</a:t>
            </a:r>
            <a:r>
              <a:rPr lang="ru-RU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97986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«Истоки способностей и дарования детей на кончиках пальцев. От пальцев, образно говоря, идут тончайшие нити — ручейки, которые питают источник творческой мысли.  </a:t>
            </a:r>
          </a:p>
          <a:p>
            <a:pPr algn="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Другими словами, чем больше мастерства в детской руке, тем умнее ребенок». </a:t>
            </a:r>
          </a:p>
          <a:p>
            <a:pPr algn="r"/>
            <a:r>
              <a:rPr lang="ru-RU" i="1" dirty="0">
                <a:latin typeface="Verdana" panose="020B0604030504040204" pitchFamily="34" charset="0"/>
                <a:ea typeface="Verdana" panose="020B0604030504040204" pitchFamily="34" charset="0"/>
              </a:rPr>
              <a:t>В. А. Сухомлинский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4077072"/>
            <a:ext cx="7848872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Формирование творческой личности – одна из важных задач педагогической теории и практики на современном этапе.  Наиболее эффективным средством её решения  является  изобразительная деятельность детей в детском саду.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9430" y="5380672"/>
            <a:ext cx="783501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Нетрадиционные техники – это толчок к развитию воображения, творчества, проявлению самостоятельности, инициативы, выражения индивидуальности.</a:t>
            </a:r>
            <a:b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02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-356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2952328"/>
          </a:xfr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Новизна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заключается в переосмыслении целевых и содержательных ориентиров художественно – эстетического развития младших дошкольников посредством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использования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наряду с традиционными приемами нетрадиционных методов продуктивной художественной деятельности;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взаимосвязи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непосредственно образовательной с самостоятельной и совместной с педагогом деятельностью детей;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взаимодействия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с родителями как активными участниками образовательного процесса. 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09265" y="188640"/>
            <a:ext cx="7125113" cy="924475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Новизна</a:t>
            </a:r>
            <a:endParaRPr lang="ru-RU" sz="2400" b="1" i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08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48680"/>
            <a:ext cx="8712968" cy="42473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 проекта: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Создание альбома детских работ, с использованием нетрадиционных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техник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«Разноцветная палитра»</a:t>
            </a:r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Задачи</a:t>
            </a:r>
            <a:r>
              <a:rPr lang="ru-R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285750" lvl="0" indent="-285750" fontAlgn="base">
              <a:buFont typeface="Wingdings" panose="05000000000000000000" pitchFamily="2" charset="2"/>
              <a:buChar char="§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Познакомить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детей старшего дошкольного возраста с нетрадиционными способами рисования,  формировать интерес к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изобразительной деятельности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; </a:t>
            </a:r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 fontAlgn="base">
              <a:buFont typeface="Wingdings" panose="05000000000000000000" pitchFamily="2" charset="2"/>
              <a:buChar char="§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Способствовать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овладению дошкольниками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простейшими техническими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приемами работы  с различными изобразительными материалами; </a:t>
            </a:r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 fontAlgn="base">
              <a:buFont typeface="Wingdings" panose="05000000000000000000" pitchFamily="2" charset="2"/>
              <a:buChar char="§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Побуждать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воспитанников  самостоятельно  применять нетрадиционные техники рисования </a:t>
            </a:r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 fontAlgn="base">
              <a:buFont typeface="Wingdings" panose="05000000000000000000" pitchFamily="2" charset="2"/>
              <a:buChar char="§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Содействовать знакомству родителей, законных представителей с нетрадиционными техниками рисования;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стимулировать их совместное творчество с детьми </a:t>
            </a:r>
          </a:p>
        </p:txBody>
      </p:sp>
    </p:spTree>
    <p:extLst>
      <p:ext uri="{BB962C8B-B14F-4D97-AF65-F5344CB8AC3E}">
        <p14:creationId xmlns:p14="http://schemas.microsoft.com/office/powerpoint/2010/main" val="44018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71600" y="188640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Система работы по развитию творческих способностей дошкольников Работа с детьми: </a:t>
            </a:r>
            <a:endParaRPr lang="ru-RU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83568" y="1196752"/>
            <a:ext cx="7450987" cy="5256583"/>
          </a:xfr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1. Работа с детьми:</a:t>
            </a: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Непосредственно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образовательная деятельность </a:t>
            </a:r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Совместная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деятельность воспитателя с детьми </a:t>
            </a:r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Самостоятельная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детская деятельность </a:t>
            </a:r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2. Повышение </a:t>
            </a:r>
            <a:r>
              <a:rPr lang="ru-RU" i="1" dirty="0">
                <a:latin typeface="Verdana" panose="020B0604030504040204" pitchFamily="34" charset="0"/>
                <a:ea typeface="Verdana" panose="020B0604030504040204" pitchFamily="34" charset="0"/>
              </a:rPr>
              <a:t>компетентности педагогов: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консультации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; </a:t>
            </a:r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мастер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– класс; </a:t>
            </a: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 семинар-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практикум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;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т.п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r>
              <a:rPr lang="ru-RU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3.  </a:t>
            </a:r>
            <a:r>
              <a:rPr lang="ru-RU" i="1" dirty="0" err="1">
                <a:latin typeface="Verdana" panose="020B0604030504040204" pitchFamily="34" charset="0"/>
                <a:ea typeface="Verdana" panose="020B0604030504040204" pitchFamily="34" charset="0"/>
              </a:rPr>
              <a:t>Взаимодействме</a:t>
            </a:r>
            <a:r>
              <a:rPr lang="ru-RU" i="1" dirty="0">
                <a:latin typeface="Verdana" panose="020B0604030504040204" pitchFamily="34" charset="0"/>
                <a:ea typeface="Verdana" panose="020B0604030504040204" pitchFamily="34" charset="0"/>
              </a:rPr>
              <a:t> с родителями: </a:t>
            </a:r>
            <a:endParaRPr lang="ru-RU" i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родительские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собрания; </a:t>
            </a:r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анкетирование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родителей; </a:t>
            </a:r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консультации;</a:t>
            </a: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наглядная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информация; </a:t>
            </a: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привлечение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родителей к изготовлению игр и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пособий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9083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43608" y="260649"/>
            <a:ext cx="7125113" cy="72008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Этапы работы</a:t>
            </a:r>
            <a:endParaRPr lang="ru-RU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02254" y="1052736"/>
            <a:ext cx="8352927" cy="5281265"/>
          </a:xfr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62500" lnSpcReduction="20000"/>
          </a:bodyPr>
          <a:lstStyle/>
          <a:p>
            <a:pPr marL="571500" indent="-571500">
              <a:buAutoNum type="romanUcPeriod"/>
            </a:pPr>
            <a:r>
              <a:rPr lang="ru-RU" sz="2600" b="1" i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Подготовительный </a:t>
            </a:r>
            <a:r>
              <a:rPr lang="ru-RU" sz="2600" b="1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этап:</a:t>
            </a:r>
            <a:r>
              <a:rPr lang="ru-RU" sz="2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sz="26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dirty="0" smtClean="0">
                <a:latin typeface="Verdana" panose="020B0604030504040204" pitchFamily="34" charset="0"/>
                <a:ea typeface="Verdana" panose="020B0604030504040204" pitchFamily="34" charset="0"/>
              </a:rPr>
              <a:t>Анализ </a:t>
            </a:r>
            <a:r>
              <a:rPr lang="ru-RU" sz="2600" dirty="0">
                <a:latin typeface="Verdana" panose="020B0604030504040204" pitchFamily="34" charset="0"/>
                <a:ea typeface="Verdana" panose="020B0604030504040204" pitchFamily="34" charset="0"/>
              </a:rPr>
              <a:t>психолого-педагогической и методической литературы о влиянии продуктивной деятельности на развитие художественно- творческих способностей младших дошкольников ; </a:t>
            </a:r>
            <a:endParaRPr lang="ru-RU" sz="2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dirty="0" smtClean="0">
                <a:latin typeface="Verdana" panose="020B0604030504040204" pitchFamily="34" charset="0"/>
                <a:ea typeface="Verdana" panose="020B0604030504040204" pitchFamily="34" charset="0"/>
              </a:rPr>
              <a:t>Организация </a:t>
            </a:r>
            <a:r>
              <a:rPr lang="ru-RU" sz="2600" dirty="0">
                <a:latin typeface="Verdana" panose="020B0604030504040204" pitchFamily="34" charset="0"/>
                <a:ea typeface="Verdana" panose="020B0604030504040204" pitchFamily="34" charset="0"/>
              </a:rPr>
              <a:t>и пополнение развивающей среды; </a:t>
            </a:r>
            <a:endParaRPr lang="ru-RU" sz="2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Проведение </a:t>
            </a:r>
            <a:r>
              <a:rPr lang="ru-RU" sz="2600" dirty="0">
                <a:latin typeface="Verdana" panose="020B0604030504040204" pitchFamily="34" charset="0"/>
                <a:ea typeface="Verdana" panose="020B0604030504040204" pitchFamily="34" charset="0"/>
              </a:rPr>
              <a:t>диагностики развития творческих способностей детей младшего дошкольного возраста; </a:t>
            </a:r>
            <a:endParaRPr lang="ru-RU" sz="2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Подбор </a:t>
            </a:r>
            <a:r>
              <a:rPr lang="ru-RU" sz="2600" dirty="0">
                <a:latin typeface="Verdana" panose="020B0604030504040204" pitchFamily="34" charset="0"/>
                <a:ea typeface="Verdana" panose="020B0604030504040204" pitchFamily="34" charset="0"/>
              </a:rPr>
              <a:t>и систематизация форм организации детей, методов и приемов, способствующих развитию творческих способностей детей. </a:t>
            </a:r>
            <a:endParaRPr lang="ru-RU" sz="2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dirty="0" smtClean="0">
                <a:latin typeface="Verdana" panose="020B0604030504040204" pitchFamily="34" charset="0"/>
                <a:ea typeface="Verdana" panose="020B0604030504040204" pitchFamily="34" charset="0"/>
              </a:rPr>
              <a:t>Разработка </a:t>
            </a:r>
            <a:r>
              <a:rPr lang="ru-RU" sz="2600" dirty="0">
                <a:latin typeface="Verdana" panose="020B0604030504040204" pitchFamily="34" charset="0"/>
                <a:ea typeface="Verdana" panose="020B0604030504040204" pitchFamily="34" charset="0"/>
              </a:rPr>
              <a:t>перспективного плана по развитию творческих способностей дошкольников; </a:t>
            </a:r>
            <a:endParaRPr lang="ru-RU" sz="2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dirty="0" smtClean="0">
                <a:latin typeface="Verdana" panose="020B0604030504040204" pitchFamily="34" charset="0"/>
                <a:ea typeface="Verdana" panose="020B0604030504040204" pitchFamily="34" charset="0"/>
              </a:rPr>
              <a:t>Составление </a:t>
            </a:r>
            <a:r>
              <a:rPr lang="ru-RU" sz="2600" dirty="0">
                <a:latin typeface="Verdana" panose="020B0604030504040204" pitchFamily="34" charset="0"/>
                <a:ea typeface="Verdana" panose="020B0604030504040204" pitchFamily="34" charset="0"/>
              </a:rPr>
              <a:t>плана взаимодействия с родителями и педагогами. </a:t>
            </a:r>
            <a:endParaRPr lang="ru-RU" sz="2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2600" b="1" i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ru-RU" sz="2600" b="1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Основной </a:t>
            </a:r>
            <a:r>
              <a:rPr lang="ru-RU" sz="2600" b="1" i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этап: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dirty="0" smtClean="0">
                <a:latin typeface="Verdana" panose="020B0604030504040204" pitchFamily="34" charset="0"/>
                <a:ea typeface="Verdana" panose="020B0604030504040204" pitchFamily="34" charset="0"/>
              </a:rPr>
              <a:t>Реализация </a:t>
            </a:r>
            <a:r>
              <a:rPr lang="ru-RU" sz="2600" dirty="0">
                <a:latin typeface="Verdana" panose="020B0604030504040204" pitchFamily="34" charset="0"/>
                <a:ea typeface="Verdana" panose="020B0604030504040204" pitchFamily="34" charset="0"/>
              </a:rPr>
              <a:t>намеченных мероприятий с детьми ( непосредственно образовательная деятельность, совместная деятельность </a:t>
            </a:r>
            <a:r>
              <a:rPr lang="ru-RU" sz="2600" dirty="0" smtClean="0">
                <a:latin typeface="Verdana" panose="020B0604030504040204" pitchFamily="34" charset="0"/>
                <a:ea typeface="Verdana" panose="020B0604030504040204" pitchFamily="34" charset="0"/>
              </a:rPr>
              <a:t>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dirty="0" smtClean="0">
                <a:latin typeface="Verdana" panose="020B0604030504040204" pitchFamily="34" charset="0"/>
                <a:ea typeface="Verdana" panose="020B0604030504040204" pitchFamily="34" charset="0"/>
              </a:rPr>
              <a:t>Осуществление </a:t>
            </a:r>
            <a:r>
              <a:rPr lang="ru-RU" sz="2600" dirty="0">
                <a:latin typeface="Verdana" panose="020B0604030504040204" pitchFamily="34" charset="0"/>
                <a:ea typeface="Verdana" panose="020B0604030504040204" pitchFamily="34" charset="0"/>
              </a:rPr>
              <a:t>взаимодействия с родителями и педагогами. </a:t>
            </a:r>
            <a:endParaRPr lang="ru-RU" sz="2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2600" b="1" i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III</a:t>
            </a:r>
            <a:r>
              <a:rPr lang="ru-RU" sz="2600" b="1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Заключительный </a:t>
            </a:r>
            <a:r>
              <a:rPr lang="ru-RU" sz="2600" b="1" i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этап: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dirty="0" smtClean="0">
                <a:latin typeface="Verdana" panose="020B0604030504040204" pitchFamily="34" charset="0"/>
                <a:ea typeface="Verdana" panose="020B0604030504040204" pitchFamily="34" charset="0"/>
              </a:rPr>
              <a:t>Диагностика</a:t>
            </a:r>
            <a:r>
              <a:rPr lang="ru-RU" sz="26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endParaRPr lang="ru-RU" sz="2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dirty="0" smtClean="0">
                <a:latin typeface="Verdana" panose="020B0604030504040204" pitchFamily="34" charset="0"/>
                <a:ea typeface="Verdana" panose="020B0604030504040204" pitchFamily="34" charset="0"/>
              </a:rPr>
              <a:t>оформление </a:t>
            </a:r>
            <a:r>
              <a:rPr lang="ru-RU" sz="2600" dirty="0">
                <a:latin typeface="Verdana" panose="020B0604030504040204" pitchFamily="34" charset="0"/>
                <a:ea typeface="Verdana" panose="020B0604030504040204" pitchFamily="34" charset="0"/>
              </a:rPr>
              <a:t>и анализ результатов, </a:t>
            </a:r>
            <a:endParaRPr lang="ru-RU" sz="2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подведение </a:t>
            </a:r>
            <a:r>
              <a:rPr lang="ru-RU" sz="2600" dirty="0">
                <a:latin typeface="Verdana" panose="020B0604030504040204" pitchFamily="34" charset="0"/>
                <a:ea typeface="Verdana" panose="020B0604030504040204" pitchFamily="34" charset="0"/>
              </a:rPr>
              <a:t>итогов, </a:t>
            </a:r>
            <a:endParaRPr lang="ru-RU" sz="2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прогнозирование </a:t>
            </a:r>
            <a:r>
              <a:rPr lang="ru-RU" sz="2600" dirty="0">
                <a:latin typeface="Verdana" panose="020B0604030504040204" pitchFamily="34" charset="0"/>
                <a:ea typeface="Verdana" panose="020B0604030504040204" pitchFamily="34" charset="0"/>
              </a:rPr>
              <a:t>дальнейшей деятельности. </a:t>
            </a:r>
          </a:p>
        </p:txBody>
      </p:sp>
    </p:spTree>
    <p:extLst>
      <p:ext uri="{BB962C8B-B14F-4D97-AF65-F5344CB8AC3E}">
        <p14:creationId xmlns:p14="http://schemas.microsoft.com/office/powerpoint/2010/main" val="359832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media.istockphoto.com/photos/frame-with-color-blobs-and-stains-isolated-on-white-background-picture-id469926320?k=20&amp;m=469926320&amp;s=612x612&amp;w=0&amp;h=GUhpe_CqDVCqxpWQdKVILWkVxDRb2VrtuP1WlC4hwjs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253" r="6363" b="6464"/>
          <a:stretch/>
        </p:blipFill>
        <p:spPr bwMode="auto">
          <a:xfrm>
            <a:off x="6540" y="0"/>
            <a:ext cx="914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15616" y="260648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Игры и упражнения, используемые для развития творческих способностей  дошкольников</a:t>
            </a:r>
            <a:endParaRPr lang="ru-RU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51520" y="1700808"/>
            <a:ext cx="8496944" cy="3816424"/>
          </a:xfr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Упражнения и игры, способствующие освоению детьми свойств изобразительных материалов и правил использования инструментов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Игры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на развитие мелкой моторики (пальчиковые игры), игровые упражнения на развитие умений создавать простые формы (игровые ситуации «Наматывание нитки на клубок», «Лепим колобки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»);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Упражнения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, способствующие развитию умений связывать элементы рисунка (мазки, линии, штрихи) с предметами окружения;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Использование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приемов сотворчества (дети выполняют рисунок на подготовленном воспитателем силуэте, дорисовывают элементы) и создания коллективных композиций;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Применение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нетрадиционных техник и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материалов;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Игры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и упражнения, способствующие формированию сенсорного опыта детей: тактильное и зрительное обследование предметов и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игрушек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01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993</Words>
  <Application>Microsoft Office PowerPoint</Application>
  <PresentationFormat>Экран (4:3)</PresentationFormat>
  <Paragraphs>168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Новизна</vt:lpstr>
      <vt:lpstr>Презентация PowerPoint</vt:lpstr>
      <vt:lpstr>Презентация PowerPoint</vt:lpstr>
      <vt:lpstr>Этапы работы</vt:lpstr>
      <vt:lpstr>Презентация PowerPoint</vt:lpstr>
      <vt:lpstr>Рекомендации для педагогов и родителей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30</cp:revision>
  <dcterms:created xsi:type="dcterms:W3CDTF">2023-03-16T09:00:29Z</dcterms:created>
  <dcterms:modified xsi:type="dcterms:W3CDTF">2023-03-18T14:12:57Z</dcterms:modified>
</cp:coreProperties>
</file>